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440" r:id="rId2"/>
    <p:sldId id="461" r:id="rId3"/>
    <p:sldId id="471" r:id="rId4"/>
    <p:sldId id="466" r:id="rId5"/>
    <p:sldId id="467" r:id="rId6"/>
    <p:sldId id="468" r:id="rId7"/>
    <p:sldId id="469" r:id="rId8"/>
    <p:sldId id="470" r:id="rId9"/>
    <p:sldId id="472" r:id="rId10"/>
    <p:sldId id="473" r:id="rId11"/>
    <p:sldId id="474" r:id="rId12"/>
    <p:sldId id="475" r:id="rId13"/>
    <p:sldId id="476" r:id="rId14"/>
    <p:sldId id="481" r:id="rId15"/>
    <p:sldId id="477" r:id="rId16"/>
    <p:sldId id="478" r:id="rId17"/>
    <p:sldId id="479" r:id="rId18"/>
    <p:sldId id="480" r:id="rId19"/>
    <p:sldId id="482" r:id="rId20"/>
    <p:sldId id="483" r:id="rId21"/>
    <p:sldId id="484" r:id="rId22"/>
    <p:sldId id="485" r:id="rId23"/>
    <p:sldId id="486" r:id="rId24"/>
    <p:sldId id="48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93" d="100"/>
          <a:sy n="93" d="100"/>
        </p:scale>
        <p:origin x="-864" y="-96"/>
      </p:cViewPr>
      <p:guideLst>
        <p:guide orient="horz" pos="2544"/>
        <p:guide orient="horz" pos="1632"/>
        <p:guide orient="horz" pos="2736"/>
        <p:guide pos="2880"/>
        <p:guide pos="3312"/>
        <p:guide pos="1968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</a:t>
            </a:r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Content Placeholder 6" descr="gdopsurf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914702" y="838426"/>
            <a:ext cx="7314596" cy="5485947"/>
          </a:xfrm>
        </p:spPr>
      </p:pic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324600" y="914400"/>
          <a:ext cx="2438400" cy="508000"/>
        </p:xfrm>
        <a:graphic>
          <a:graphicData uri="http://schemas.openxmlformats.org/presentationml/2006/ole">
            <p:oleObj spid="_x0000_s5122" name="Equation" r:id="rId4" imgW="12189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do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11434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GDOP is very sensitive to changes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along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axis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do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11434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GDOP is less sensitive to changes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along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axis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dopsi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simulated localization error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 problems appear in other research fields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5800" y="5181600"/>
            <a:ext cx="758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Suppose we have a tracked pointing stylus with a DRB having 4 </a:t>
            </a:r>
            <a:r>
              <a:rPr lang="en-CA" dirty="0" err="1" smtClean="0"/>
              <a:t>fiducial</a:t>
            </a:r>
            <a:r>
              <a:rPr lang="en-CA" dirty="0" smtClean="0"/>
              <a:t> markers.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33"/>
          <p:cNvGrpSpPr/>
          <p:nvPr/>
        </p:nvGrpSpPr>
        <p:grpSpPr>
          <a:xfrm>
            <a:off x="1009934" y="1600200"/>
            <a:ext cx="7274257" cy="3429000"/>
            <a:chOff x="1009934" y="1600200"/>
            <a:chExt cx="7274257" cy="3429000"/>
          </a:xfrm>
        </p:grpSpPr>
        <p:pic>
          <p:nvPicPr>
            <p:cNvPr id="27" name="Content Placeholder 24" descr="pointer.png"/>
            <p:cNvPicPr>
              <a:picLocks noChangeAspect="1"/>
            </p:cNvPicPr>
            <p:nvPr/>
          </p:nvPicPr>
          <p:blipFill>
            <a:blip r:embed="rId2" cstate="print"/>
            <a:srcRect l="11083" r="9089"/>
            <a:stretch>
              <a:fillRect/>
            </a:stretch>
          </p:blipFill>
          <p:spPr>
            <a:xfrm>
              <a:off x="1009934" y="1600200"/>
              <a:ext cx="7274257" cy="3429000"/>
            </a:xfrm>
            <a:prstGeom prst="rect">
              <a:avLst/>
            </a:prstGeom>
          </p:spPr>
        </p:pic>
        <p:sp>
          <p:nvSpPr>
            <p:cNvPr id="28" name="Oval 27"/>
            <p:cNvSpPr/>
            <p:nvPr/>
          </p:nvSpPr>
          <p:spPr>
            <a:xfrm>
              <a:off x="5715000" y="3200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696200" y="3200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705600" y="42672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705600" y="21336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100032" y="1295400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model pointer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inter2-gre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553200" y="20574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4290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5600" y="4267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24800" y="3124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38800" y="1143000"/>
            <a:ext cx="2529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>
                <a:solidFill>
                  <a:srgbClr val="00CC00"/>
                </a:solidFill>
              </a:rPr>
              <a:t>actual pointer</a:t>
            </a:r>
            <a:endParaRPr lang="en-US" sz="3200" baseline="30000" dirty="0">
              <a:solidFill>
                <a:srgbClr val="00CC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5181600"/>
            <a:ext cx="75628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Because the of measurement errors in the tracking system, the locations of the</a:t>
            </a:r>
          </a:p>
          <a:p>
            <a:r>
              <a:rPr lang="en-CA" dirty="0" err="1" smtClean="0"/>
              <a:t>fiducial</a:t>
            </a:r>
            <a:r>
              <a:rPr lang="en-CA" dirty="0" smtClean="0"/>
              <a:t> markers cannot be measured exactly. The error between the actual and</a:t>
            </a:r>
          </a:p>
          <a:p>
            <a:r>
              <a:rPr lang="en-CA" dirty="0" smtClean="0"/>
              <a:t>measured marker locations is called the </a:t>
            </a:r>
            <a:r>
              <a:rPr lang="en-CA" dirty="0" err="1" smtClean="0"/>
              <a:t>fiducial</a:t>
            </a:r>
            <a:r>
              <a:rPr lang="en-CA" dirty="0" smtClean="0"/>
              <a:t> localization error (FLE).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715000" y="32004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696200" y="32004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705600" y="42672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705600" y="21336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5675714" y="3425429"/>
            <a:ext cx="273844" cy="42861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796215" y="3276600"/>
            <a:ext cx="304797" cy="38101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6672267" y="2214564"/>
            <a:ext cx="147636" cy="23812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5"/>
          </p:cNvCxnSpPr>
          <p:nvPr/>
        </p:nvCxnSpPr>
        <p:spPr>
          <a:xfrm rot="5400000" flipH="1">
            <a:off x="6827047" y="4388648"/>
            <a:ext cx="71295" cy="76055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Content Placeholder 24" descr="pointer.png"/>
          <p:cNvPicPr>
            <a:picLocks noChangeAspect="1"/>
          </p:cNvPicPr>
          <p:nvPr/>
        </p:nvPicPr>
        <p:blipFill>
          <a:blip r:embed="rId2" cstate="print"/>
          <a:srcRect l="11083" r="9089"/>
          <a:stretch>
            <a:fillRect/>
          </a:stretch>
        </p:blipFill>
        <p:spPr>
          <a:xfrm rot="21300000">
            <a:off x="1037230" y="1804920"/>
            <a:ext cx="7274257" cy="3429000"/>
          </a:xfrm>
          <a:prstGeom prst="rect">
            <a:avLst/>
          </a:prstGeom>
        </p:spPr>
      </p:pic>
      <p:pic>
        <p:nvPicPr>
          <p:cNvPr id="7" name="Picture 6" descr="pointer2-gre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002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0574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4290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5600" y="4267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24800" y="3124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1982" y="954135"/>
            <a:ext cx="3867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/>
              <a:t>minimize :    </a:t>
            </a:r>
            <a:r>
              <a:rPr lang="el-GR" sz="3200" dirty="0" smtClean="0"/>
              <a:t>Σ</a:t>
            </a:r>
            <a:r>
              <a:rPr lang="en-CA" sz="3200" dirty="0" smtClean="0"/>
              <a:t> ( </a:t>
            </a:r>
            <a:r>
              <a:rPr lang="en-CA" sz="3200" dirty="0" err="1" smtClean="0"/>
              <a:t>FRE</a:t>
            </a:r>
            <a:r>
              <a:rPr lang="en-CA" sz="3200" i="1" baseline="-25000" dirty="0" err="1" smtClean="0"/>
              <a:t>i</a:t>
            </a:r>
            <a:r>
              <a:rPr lang="en-CA" sz="3200" i="1" baseline="-25000" dirty="0" smtClean="0"/>
              <a:t> </a:t>
            </a:r>
            <a:r>
              <a:rPr lang="en-CA" sz="3200" dirty="0" smtClean="0"/>
              <a:t>)</a:t>
            </a:r>
            <a:r>
              <a:rPr lang="en-CA" sz="3200" baseline="30000" dirty="0" smtClean="0"/>
              <a:t>2</a:t>
            </a:r>
            <a:endParaRPr lang="en-US" sz="3200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5638800" y="1143000"/>
            <a:ext cx="2529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>
                <a:solidFill>
                  <a:srgbClr val="00CC00"/>
                </a:solidFill>
              </a:rPr>
              <a:t>actual pointer</a:t>
            </a:r>
            <a:endParaRPr lang="en-US" sz="3200" baseline="30000" dirty="0">
              <a:solidFill>
                <a:srgbClr val="00CC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21300000">
            <a:off x="5737797" y="3302081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21300000">
            <a:off x="7711458" y="3129408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1300000">
            <a:off x="6631650" y="2153004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21300000">
            <a:off x="6817605" y="4278485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85800" y="5181600"/>
            <a:ext cx="7619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When the model pointer is registered to the measured pointer, the FLE will</a:t>
            </a:r>
          </a:p>
          <a:p>
            <a:r>
              <a:rPr lang="en-CA" dirty="0" smtClean="0"/>
              <a:t>lead to some error in the estimated rotation and translation. The residual</a:t>
            </a:r>
          </a:p>
          <a:p>
            <a:r>
              <a:rPr lang="en-CA" dirty="0" smtClean="0"/>
              <a:t>errors in the </a:t>
            </a:r>
            <a:r>
              <a:rPr lang="en-CA" dirty="0" err="1" smtClean="0"/>
              <a:t>fiducial</a:t>
            </a:r>
            <a:r>
              <a:rPr lang="en-CA" dirty="0" smtClean="0"/>
              <a:t> locations after registration is called the </a:t>
            </a:r>
            <a:r>
              <a:rPr lang="en-CA" dirty="0" err="1" smtClean="0"/>
              <a:t>fiducial</a:t>
            </a:r>
            <a:r>
              <a:rPr lang="en-CA" dirty="0" smtClean="0"/>
              <a:t> registration</a:t>
            </a:r>
          </a:p>
          <a:p>
            <a:r>
              <a:rPr lang="en-CA" dirty="0" smtClean="0"/>
              <a:t>error (FRE).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3648" y="3807475"/>
            <a:ext cx="14061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/>
              <a:t>model</a:t>
            </a:r>
          </a:p>
          <a:p>
            <a:pPr algn="ctr"/>
            <a:r>
              <a:rPr lang="en-CA" sz="3200" dirty="0" smtClean="0"/>
              <a:t>pointer</a:t>
            </a:r>
            <a:endParaRPr lang="en-US" sz="3200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2590800" y="3886200"/>
            <a:ext cx="346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err="1" smtClean="0">
                <a:solidFill>
                  <a:srgbClr val="FF0000"/>
                </a:solidFill>
              </a:rPr>
              <a:t>fiducial</a:t>
            </a:r>
            <a:r>
              <a:rPr lang="en-CA" sz="3200" dirty="0" smtClean="0">
                <a:solidFill>
                  <a:srgbClr val="FF0000"/>
                </a:solidFill>
              </a:rPr>
              <a:t> registration</a:t>
            </a:r>
          </a:p>
          <a:p>
            <a:pPr algn="ctr"/>
            <a:r>
              <a:rPr lang="en-CA" sz="3200" dirty="0" smtClean="0">
                <a:solidFill>
                  <a:srgbClr val="FF0000"/>
                </a:solidFill>
              </a:rPr>
              <a:t>error ( </a:t>
            </a:r>
            <a:r>
              <a:rPr lang="en-CA" sz="3200" dirty="0" err="1" smtClean="0">
                <a:solidFill>
                  <a:srgbClr val="FF0000"/>
                </a:solidFill>
              </a:rPr>
              <a:t>FRE</a:t>
            </a:r>
            <a:r>
              <a:rPr lang="en-CA" sz="3200" i="1" baseline="-25000" dirty="0" err="1" smtClean="0">
                <a:solidFill>
                  <a:srgbClr val="FF0000"/>
                </a:solidFill>
              </a:rPr>
              <a:t>i</a:t>
            </a:r>
            <a:r>
              <a:rPr lang="en-CA" sz="3200" i="1" dirty="0" smtClean="0">
                <a:solidFill>
                  <a:srgbClr val="FF0000"/>
                </a:solidFill>
              </a:rPr>
              <a:t> </a:t>
            </a:r>
            <a:r>
              <a:rPr lang="en-CA" sz="3200" dirty="0" smtClean="0">
                <a:solidFill>
                  <a:srgbClr val="FF0000"/>
                </a:solidFill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5736433" y="3464718"/>
            <a:ext cx="166687" cy="762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 flipV="1">
            <a:off x="6834189" y="4400552"/>
            <a:ext cx="90487" cy="333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7824791" y="3243268"/>
            <a:ext cx="276223" cy="333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6674643" y="2212184"/>
            <a:ext cx="85728" cy="333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Content Placeholder 24" descr="pointer.png"/>
          <p:cNvPicPr>
            <a:picLocks noChangeAspect="1"/>
          </p:cNvPicPr>
          <p:nvPr/>
        </p:nvPicPr>
        <p:blipFill>
          <a:blip r:embed="rId2" cstate="print"/>
          <a:srcRect l="11083" r="9089"/>
          <a:stretch>
            <a:fillRect/>
          </a:stretch>
        </p:blipFill>
        <p:spPr>
          <a:xfrm rot="21300000">
            <a:off x="1037230" y="1804920"/>
            <a:ext cx="7274257" cy="3429000"/>
          </a:xfrm>
          <a:prstGeom prst="rect">
            <a:avLst/>
          </a:prstGeom>
        </p:spPr>
      </p:pic>
      <p:pic>
        <p:nvPicPr>
          <p:cNvPr id="7" name="Picture 6" descr="pointer2-gre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002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0574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4290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5600" y="4267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24800" y="3124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903686" y="3532585"/>
            <a:ext cx="492919" cy="7143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1123" y="1981200"/>
            <a:ext cx="32864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>
                <a:solidFill>
                  <a:srgbClr val="0070C0"/>
                </a:solidFill>
              </a:rPr>
              <a:t>target registration</a:t>
            </a:r>
          </a:p>
          <a:p>
            <a:pPr algn="ctr"/>
            <a:r>
              <a:rPr lang="en-CA" sz="3200" dirty="0" smtClean="0">
                <a:solidFill>
                  <a:srgbClr val="0070C0"/>
                </a:solidFill>
              </a:rPr>
              <a:t>error (TRE)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1143000"/>
            <a:ext cx="2529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>
                <a:solidFill>
                  <a:srgbClr val="00CC00"/>
                </a:solidFill>
              </a:rPr>
              <a:t>actual pointer</a:t>
            </a:r>
            <a:endParaRPr lang="en-US" sz="3200" baseline="30000" dirty="0">
              <a:solidFill>
                <a:srgbClr val="00CC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21300000">
            <a:off x="5737797" y="3302081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21300000">
            <a:off x="7711458" y="3129408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1300000">
            <a:off x="6631650" y="2153004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21300000">
            <a:off x="6817605" y="4278485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85800" y="5181600"/>
            <a:ext cx="75239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Usually, we are interested in points that are not </a:t>
            </a:r>
            <a:r>
              <a:rPr lang="en-CA" dirty="0" err="1" smtClean="0"/>
              <a:t>fiducial</a:t>
            </a:r>
            <a:r>
              <a:rPr lang="en-CA" dirty="0" smtClean="0"/>
              <a:t> locations.  Any such</a:t>
            </a:r>
          </a:p>
          <a:p>
            <a:r>
              <a:rPr lang="en-CA" dirty="0" smtClean="0"/>
              <a:t>point (not used for registration purposes) is called a target. The error between</a:t>
            </a:r>
          </a:p>
          <a:p>
            <a:r>
              <a:rPr lang="en-CA" dirty="0" smtClean="0"/>
              <a:t>the true target position and registered target position is called the target</a:t>
            </a:r>
          </a:p>
          <a:p>
            <a:r>
              <a:rPr lang="en-CA" dirty="0" smtClean="0"/>
              <a:t>registration error (TRE).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Analysis of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TRE for different configurations of markers </a:t>
            </a:r>
            <a:endParaRPr lang="en-US" dirty="0"/>
          </a:p>
        </p:txBody>
      </p:sp>
      <p:pic>
        <p:nvPicPr>
          <p:cNvPr id="8" name="Picture 572" descr="tre_vs_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38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Trilateration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two landmarks with known locations we can compute the two possible locations of the robot</a:t>
            </a:r>
          </a:p>
          <a:p>
            <a:pPr lvl="1"/>
            <a:r>
              <a:rPr lang="en-US" dirty="0" smtClean="0"/>
              <a:t>additional information will tell us which of the two locations (heading information, landmarks ar</a:t>
            </a:r>
            <a:r>
              <a:rPr lang="en-US" dirty="0" smtClean="0"/>
              <a:t>e on a wall, etc.)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05200" y="2971800"/>
            <a:ext cx="2133600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38600" y="41148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landmark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505200" y="40386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36692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105400" y="2857500"/>
            <a:ext cx="2438400" cy="2362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48400" y="39624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91200" y="411480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landmark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6" name="Straight Connector 15"/>
          <p:cNvCxnSpPr>
            <a:endCxn id="13" idx="6"/>
          </p:cNvCxnSpPr>
          <p:nvPr/>
        </p:nvCxnSpPr>
        <p:spPr>
          <a:xfrm>
            <a:off x="6324600" y="4026932"/>
            <a:ext cx="1219200" cy="11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05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5257800" y="26670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flipV="1">
            <a:off x="5257800" y="49530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Anisotropic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what happens if the DRB rotates about x-axis?</a:t>
            </a:r>
            <a:endParaRPr lang="en-US" dirty="0"/>
          </a:p>
        </p:txBody>
      </p:sp>
      <p:pic>
        <p:nvPicPr>
          <p:cNvPr id="7" name="Picture 29" descr="camera"/>
          <p:cNvPicPr>
            <a:picLocks noChangeAspect="1" noChangeArrowheads="1"/>
          </p:cNvPicPr>
          <p:nvPr/>
        </p:nvPicPr>
        <p:blipFill>
          <a:blip r:embed="rId2" cstate="print"/>
          <a:srcRect t="20000" b="20000"/>
          <a:stretch>
            <a:fillRect/>
          </a:stretch>
        </p:blipFill>
        <p:spPr bwMode="auto">
          <a:xfrm>
            <a:off x="304800" y="2362200"/>
            <a:ext cx="7772400" cy="1749063"/>
          </a:xfrm>
          <a:prstGeom prst="rect">
            <a:avLst/>
          </a:prstGeom>
          <a:noFill/>
        </p:spPr>
      </p:pic>
      <p:sp>
        <p:nvSpPr>
          <p:cNvPr id="8" name="AutoShape 36"/>
          <p:cNvSpPr>
            <a:spLocks noChangeArrowheads="1"/>
          </p:cNvSpPr>
          <p:nvPr/>
        </p:nvSpPr>
        <p:spPr bwMode="auto">
          <a:xfrm rot="20698782" flipH="1">
            <a:off x="6652978" y="1929619"/>
            <a:ext cx="816229" cy="289561"/>
          </a:xfrm>
          <a:prstGeom prst="curvedDownArrow">
            <a:avLst>
              <a:gd name="adj1" fmla="val 46667"/>
              <a:gd name="adj2" fmla="val 93333"/>
              <a:gd name="adj3" fmla="val 33333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Anisotropic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TRE strongly dependent of rotation for anisotropic noise</a:t>
            </a:r>
            <a:endParaRPr lang="en-US" dirty="0"/>
          </a:p>
        </p:txBody>
      </p:sp>
      <p:pic>
        <p:nvPicPr>
          <p:cNvPr id="8" name="Picture 65" descr="miccai_tre_s5_cr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090" y="1676400"/>
            <a:ext cx="6087819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Why the Peak in TRE?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rotational component of TRE</a:t>
            </a:r>
            <a:r>
              <a:rPr lang="en-CA" baseline="-25000" dirty="0" smtClean="0"/>
              <a:t>RMS</a:t>
            </a:r>
            <a:r>
              <a:rPr lang="en-CA" dirty="0" smtClean="0"/>
              <a:t> is maximized when DRB faces the tracking camera</a:t>
            </a:r>
          </a:p>
        </p:txBody>
      </p:sp>
      <p:pic>
        <p:nvPicPr>
          <p:cNvPr id="8" name="Picture 76" descr="stylus_per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5083175" cy="3811588"/>
          </a:xfrm>
          <a:prstGeom prst="rect">
            <a:avLst/>
          </a:prstGeom>
          <a:noFill/>
        </p:spPr>
      </p:pic>
      <p:sp>
        <p:nvSpPr>
          <p:cNvPr id="9" name="Arc 83"/>
          <p:cNvSpPr>
            <a:spLocks/>
          </p:cNvSpPr>
          <p:nvPr/>
        </p:nvSpPr>
        <p:spPr bwMode="auto">
          <a:xfrm rot="2610930" flipV="1">
            <a:off x="4267200" y="5155308"/>
            <a:ext cx="6096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stealth" w="med" len="sm"/>
            <a:tailEnd type="stealth" w="med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Why the Peak in TRE?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and minimized when the DRB is perpendicular to the tracking camera</a:t>
            </a:r>
            <a:endParaRPr lang="en-US" dirty="0"/>
          </a:p>
        </p:txBody>
      </p:sp>
      <p:pic>
        <p:nvPicPr>
          <p:cNvPr id="7" name="Picture 75" descr="stylus_pa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0412" y="1523206"/>
            <a:ext cx="5083175" cy="3811588"/>
          </a:xfrm>
          <a:prstGeom prst="rect">
            <a:avLst/>
          </a:prstGeom>
          <a:noFill/>
        </p:spPr>
      </p:pic>
      <p:sp>
        <p:nvSpPr>
          <p:cNvPr id="8" name="Arc 84"/>
          <p:cNvSpPr>
            <a:spLocks/>
          </p:cNvSpPr>
          <p:nvPr/>
        </p:nvSpPr>
        <p:spPr bwMode="auto">
          <a:xfrm rot="8244597" flipV="1">
            <a:off x="2109793" y="3305175"/>
            <a:ext cx="238125" cy="247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stealth" w="med" len="sm"/>
            <a:tailEnd type="stealth" w="med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Observed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paradoxically, this </a:t>
            </a:r>
            <a:r>
              <a:rPr lang="en-CA" dirty="0" err="1" smtClean="0"/>
              <a:t>behavior</a:t>
            </a:r>
            <a:r>
              <a:rPr lang="en-CA" dirty="0" smtClean="0"/>
              <a:t> is exactly the opposite of what is observed in practice</a:t>
            </a:r>
          </a:p>
          <a:p>
            <a:pPr lvl="1"/>
            <a:r>
              <a:rPr lang="en-CA" dirty="0" smtClean="0"/>
              <a:t>TRE is typically worse when the DRB is rotated away from the camera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Trilateration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/>
              <a:t>red landmark is located at the origin</a:t>
            </a:r>
          </a:p>
          <a:p>
            <a:pPr lvl="1"/>
            <a:r>
              <a:rPr lang="en-US" dirty="0" smtClean="0"/>
              <a:t>blue landmark is located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 units along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axis</a:t>
            </a:r>
          </a:p>
          <a:p>
            <a:r>
              <a:rPr lang="en-US" dirty="0" smtClean="0"/>
              <a:t>then the robot is located at: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05200" y="2971800"/>
            <a:ext cx="2133600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73619" y="4114800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[0  0]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505200" y="4038600"/>
            <a:ext cx="106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366926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105400" y="2857500"/>
            <a:ext cx="2438400" cy="2362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48400" y="39624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943600" y="4114800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[0  </a:t>
            </a:r>
            <a:r>
              <a:rPr lang="en-US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>
            <a:endCxn id="13" idx="6"/>
          </p:cNvCxnSpPr>
          <p:nvPr/>
        </p:nvCxnSpPr>
        <p:spPr>
          <a:xfrm>
            <a:off x="6324600" y="4026932"/>
            <a:ext cx="1219200" cy="11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05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5257800" y="26670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flipV="1">
            <a:off x="5257800" y="49530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22300" y="3352800"/>
          <a:ext cx="2108200" cy="1371600"/>
        </p:xfrm>
        <a:graphic>
          <a:graphicData uri="http://schemas.openxmlformats.org/presentationml/2006/ole">
            <p:oleObj spid="_x0000_s3074" name="Equation" r:id="rId3" imgW="105408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5160169" y="3098006"/>
            <a:ext cx="385762" cy="471488"/>
          </a:xfrm>
          <a:custGeom>
            <a:avLst/>
            <a:gdLst>
              <a:gd name="connsiteX0" fmla="*/ 0 w 385762"/>
              <a:gd name="connsiteY0" fmla="*/ 230982 h 471488"/>
              <a:gd name="connsiteX1" fmla="*/ 83344 w 385762"/>
              <a:gd name="connsiteY1" fmla="*/ 109538 h 471488"/>
              <a:gd name="connsiteX2" fmla="*/ 176212 w 385762"/>
              <a:gd name="connsiteY2" fmla="*/ 0 h 471488"/>
              <a:gd name="connsiteX3" fmla="*/ 280987 w 385762"/>
              <a:gd name="connsiteY3" fmla="*/ 90488 h 471488"/>
              <a:gd name="connsiteX4" fmla="*/ 385762 w 385762"/>
              <a:gd name="connsiteY4" fmla="*/ 209550 h 471488"/>
              <a:gd name="connsiteX5" fmla="*/ 288131 w 385762"/>
              <a:gd name="connsiteY5" fmla="*/ 323850 h 471488"/>
              <a:gd name="connsiteX6" fmla="*/ 200025 w 385762"/>
              <a:gd name="connsiteY6" fmla="*/ 471488 h 471488"/>
              <a:gd name="connsiteX7" fmla="*/ 111919 w 385762"/>
              <a:gd name="connsiteY7" fmla="*/ 340519 h 471488"/>
              <a:gd name="connsiteX8" fmla="*/ 0 w 385762"/>
              <a:gd name="connsiteY8" fmla="*/ 230982 h 471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5762" h="471488">
                <a:moveTo>
                  <a:pt x="0" y="230982"/>
                </a:moveTo>
                <a:lnTo>
                  <a:pt x="83344" y="109538"/>
                </a:lnTo>
                <a:lnTo>
                  <a:pt x="176212" y="0"/>
                </a:lnTo>
                <a:lnTo>
                  <a:pt x="280987" y="90488"/>
                </a:lnTo>
                <a:lnTo>
                  <a:pt x="385762" y="209550"/>
                </a:lnTo>
                <a:lnTo>
                  <a:pt x="288131" y="323850"/>
                </a:lnTo>
                <a:lnTo>
                  <a:pt x="200025" y="471488"/>
                </a:lnTo>
                <a:lnTo>
                  <a:pt x="111919" y="340519"/>
                </a:lnTo>
                <a:lnTo>
                  <a:pt x="0" y="230982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Trilateration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distance measurements are noisy then there will be some uncertainty in the location of the robot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05200" y="2971800"/>
            <a:ext cx="2133600" cy="213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05400" y="2819400"/>
            <a:ext cx="2438400" cy="24384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48400" y="39624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657600" y="3124200"/>
            <a:ext cx="1828800" cy="1828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352800" y="2819400"/>
            <a:ext cx="2438400" cy="2438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953000" y="2667000"/>
            <a:ext cx="2743200" cy="27432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257800" y="2971800"/>
            <a:ext cx="2133600" cy="21336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/>
        </p:nvSpPr>
        <p:spPr>
          <a:xfrm>
            <a:off x="7200900" y="2986088"/>
            <a:ext cx="485775" cy="2100262"/>
          </a:xfrm>
          <a:custGeom>
            <a:avLst/>
            <a:gdLst>
              <a:gd name="connsiteX0" fmla="*/ 195263 w 485775"/>
              <a:gd name="connsiteY0" fmla="*/ 1047750 h 2100262"/>
              <a:gd name="connsiteX1" fmla="*/ 180975 w 485775"/>
              <a:gd name="connsiteY1" fmla="*/ 1414462 h 2100262"/>
              <a:gd name="connsiteX2" fmla="*/ 104775 w 485775"/>
              <a:gd name="connsiteY2" fmla="*/ 1766887 h 2100262"/>
              <a:gd name="connsiteX3" fmla="*/ 9525 w 485775"/>
              <a:gd name="connsiteY3" fmla="*/ 2100262 h 2100262"/>
              <a:gd name="connsiteX4" fmla="*/ 228600 w 485775"/>
              <a:gd name="connsiteY4" fmla="*/ 1862137 h 2100262"/>
              <a:gd name="connsiteX5" fmla="*/ 371475 w 485775"/>
              <a:gd name="connsiteY5" fmla="*/ 1619250 h 2100262"/>
              <a:gd name="connsiteX6" fmla="*/ 485775 w 485775"/>
              <a:gd name="connsiteY6" fmla="*/ 1262062 h 2100262"/>
              <a:gd name="connsiteX7" fmla="*/ 485775 w 485775"/>
              <a:gd name="connsiteY7" fmla="*/ 904875 h 2100262"/>
              <a:gd name="connsiteX8" fmla="*/ 428625 w 485775"/>
              <a:gd name="connsiteY8" fmla="*/ 642937 h 2100262"/>
              <a:gd name="connsiteX9" fmla="*/ 319088 w 485775"/>
              <a:gd name="connsiteY9" fmla="*/ 385762 h 2100262"/>
              <a:gd name="connsiteX10" fmla="*/ 133350 w 485775"/>
              <a:gd name="connsiteY10" fmla="*/ 123825 h 2100262"/>
              <a:gd name="connsiteX11" fmla="*/ 0 w 485775"/>
              <a:gd name="connsiteY11" fmla="*/ 0 h 2100262"/>
              <a:gd name="connsiteX12" fmla="*/ 95250 w 485775"/>
              <a:gd name="connsiteY12" fmla="*/ 300037 h 2100262"/>
              <a:gd name="connsiteX13" fmla="*/ 166688 w 485775"/>
              <a:gd name="connsiteY13" fmla="*/ 595312 h 2100262"/>
              <a:gd name="connsiteX14" fmla="*/ 190500 w 485775"/>
              <a:gd name="connsiteY14" fmla="*/ 881062 h 2100262"/>
              <a:gd name="connsiteX15" fmla="*/ 195263 w 485775"/>
              <a:gd name="connsiteY15" fmla="*/ 1047750 h 210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5775" h="2100262">
                <a:moveTo>
                  <a:pt x="195263" y="1047750"/>
                </a:moveTo>
                <a:lnTo>
                  <a:pt x="180975" y="1414462"/>
                </a:lnTo>
                <a:lnTo>
                  <a:pt x="104775" y="1766887"/>
                </a:lnTo>
                <a:lnTo>
                  <a:pt x="9525" y="2100262"/>
                </a:lnTo>
                <a:lnTo>
                  <a:pt x="228600" y="1862137"/>
                </a:lnTo>
                <a:lnTo>
                  <a:pt x="371475" y="1619250"/>
                </a:lnTo>
                <a:lnTo>
                  <a:pt x="485775" y="1262062"/>
                </a:lnTo>
                <a:lnTo>
                  <a:pt x="485775" y="904875"/>
                </a:lnTo>
                <a:lnTo>
                  <a:pt x="428625" y="642937"/>
                </a:lnTo>
                <a:lnTo>
                  <a:pt x="319088" y="385762"/>
                </a:lnTo>
                <a:lnTo>
                  <a:pt x="133350" y="123825"/>
                </a:lnTo>
                <a:lnTo>
                  <a:pt x="0" y="0"/>
                </a:lnTo>
                <a:lnTo>
                  <a:pt x="95250" y="300037"/>
                </a:lnTo>
                <a:lnTo>
                  <a:pt x="166688" y="595312"/>
                </a:lnTo>
                <a:lnTo>
                  <a:pt x="190500" y="881062"/>
                </a:lnTo>
                <a:lnTo>
                  <a:pt x="195263" y="104775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Trilateration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uncertainty changes depending on where the robot is relative to the landmarks</a:t>
            </a:r>
          </a:p>
          <a:p>
            <a:r>
              <a:rPr lang="en-US" dirty="0" smtClean="0"/>
              <a:t>uncertainty grows quickly if</a:t>
            </a:r>
            <a:br>
              <a:rPr lang="en-US" dirty="0" smtClean="0"/>
            </a:br>
            <a:r>
              <a:rPr lang="en-US" dirty="0" smtClean="0"/>
              <a:t>the robot is in line with the</a:t>
            </a:r>
            <a:br>
              <a:rPr lang="en-US" dirty="0" smtClean="0"/>
            </a:br>
            <a:r>
              <a:rPr lang="en-US" dirty="0" smtClean="0"/>
              <a:t>landmarks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05400" y="2819400"/>
            <a:ext cx="2438400" cy="24384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48400" y="39624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565618" y="2044990"/>
            <a:ext cx="825786" cy="3987236"/>
          </a:xfrm>
          <a:custGeom>
            <a:avLst/>
            <a:gdLst>
              <a:gd name="connsiteX0" fmla="*/ 0 w 5638800"/>
              <a:gd name="connsiteY0" fmla="*/ 2819400 h 5638800"/>
              <a:gd name="connsiteX1" fmla="*/ 825786 w 5638800"/>
              <a:gd name="connsiteY1" fmla="*/ 825784 h 5638800"/>
              <a:gd name="connsiteX2" fmla="*/ 2819405 w 5638800"/>
              <a:gd name="connsiteY2" fmla="*/ 4 h 5638800"/>
              <a:gd name="connsiteX3" fmla="*/ 4813021 w 5638800"/>
              <a:gd name="connsiteY3" fmla="*/ 825790 h 5638800"/>
              <a:gd name="connsiteX4" fmla="*/ 5638801 w 5638800"/>
              <a:gd name="connsiteY4" fmla="*/ 2819409 h 5638800"/>
              <a:gd name="connsiteX5" fmla="*/ 4813017 w 5638800"/>
              <a:gd name="connsiteY5" fmla="*/ 4813026 h 5638800"/>
              <a:gd name="connsiteX6" fmla="*/ 2819399 w 5638800"/>
              <a:gd name="connsiteY6" fmla="*/ 5638809 h 5638800"/>
              <a:gd name="connsiteX7" fmla="*/ 825782 w 5638800"/>
              <a:gd name="connsiteY7" fmla="*/ 4813024 h 5638800"/>
              <a:gd name="connsiteX8" fmla="*/ 1 w 5638800"/>
              <a:gd name="connsiteY8" fmla="*/ 2819406 h 5638800"/>
              <a:gd name="connsiteX9" fmla="*/ 0 w 5638800"/>
              <a:gd name="connsiteY9" fmla="*/ 2819400 h 5638800"/>
              <a:gd name="connsiteX0" fmla="*/ 2819399 w 5638803"/>
              <a:gd name="connsiteY0" fmla="*/ 5638807 h 5730247"/>
              <a:gd name="connsiteX1" fmla="*/ 825782 w 5638803"/>
              <a:gd name="connsiteY1" fmla="*/ 4813022 h 5730247"/>
              <a:gd name="connsiteX2" fmla="*/ 1 w 5638803"/>
              <a:gd name="connsiteY2" fmla="*/ 2819404 h 5730247"/>
              <a:gd name="connsiteX3" fmla="*/ 0 w 5638803"/>
              <a:gd name="connsiteY3" fmla="*/ 2819398 h 5730247"/>
              <a:gd name="connsiteX4" fmla="*/ 825786 w 5638803"/>
              <a:gd name="connsiteY4" fmla="*/ 825782 h 5730247"/>
              <a:gd name="connsiteX5" fmla="*/ 2819405 w 5638803"/>
              <a:gd name="connsiteY5" fmla="*/ 2 h 5730247"/>
              <a:gd name="connsiteX6" fmla="*/ 4813021 w 5638803"/>
              <a:gd name="connsiteY6" fmla="*/ 825788 h 5730247"/>
              <a:gd name="connsiteX7" fmla="*/ 5638801 w 5638803"/>
              <a:gd name="connsiteY7" fmla="*/ 2819407 h 5730247"/>
              <a:gd name="connsiteX8" fmla="*/ 4813017 w 5638803"/>
              <a:gd name="connsiteY8" fmla="*/ 4813024 h 5730247"/>
              <a:gd name="connsiteX9" fmla="*/ 2910839 w 5638803"/>
              <a:gd name="connsiteY9" fmla="*/ 5730247 h 5730247"/>
              <a:gd name="connsiteX0" fmla="*/ 2819399 w 5638803"/>
              <a:gd name="connsiteY0" fmla="*/ 5638807 h 5638807"/>
              <a:gd name="connsiteX1" fmla="*/ 825782 w 5638803"/>
              <a:gd name="connsiteY1" fmla="*/ 4813022 h 5638807"/>
              <a:gd name="connsiteX2" fmla="*/ 1 w 5638803"/>
              <a:gd name="connsiteY2" fmla="*/ 2819404 h 5638807"/>
              <a:gd name="connsiteX3" fmla="*/ 0 w 5638803"/>
              <a:gd name="connsiteY3" fmla="*/ 2819398 h 5638807"/>
              <a:gd name="connsiteX4" fmla="*/ 825786 w 5638803"/>
              <a:gd name="connsiteY4" fmla="*/ 825782 h 5638807"/>
              <a:gd name="connsiteX5" fmla="*/ 2819405 w 5638803"/>
              <a:gd name="connsiteY5" fmla="*/ 2 h 5638807"/>
              <a:gd name="connsiteX6" fmla="*/ 4813021 w 5638803"/>
              <a:gd name="connsiteY6" fmla="*/ 825788 h 5638807"/>
              <a:gd name="connsiteX7" fmla="*/ 5638801 w 5638803"/>
              <a:gd name="connsiteY7" fmla="*/ 2819407 h 5638807"/>
              <a:gd name="connsiteX8" fmla="*/ 4813017 w 5638803"/>
              <a:gd name="connsiteY8" fmla="*/ 4813024 h 5638807"/>
              <a:gd name="connsiteX0" fmla="*/ 825782 w 5638803"/>
              <a:gd name="connsiteY0" fmla="*/ 4813022 h 4813024"/>
              <a:gd name="connsiteX1" fmla="*/ 1 w 5638803"/>
              <a:gd name="connsiteY1" fmla="*/ 2819404 h 4813024"/>
              <a:gd name="connsiteX2" fmla="*/ 0 w 5638803"/>
              <a:gd name="connsiteY2" fmla="*/ 2819398 h 4813024"/>
              <a:gd name="connsiteX3" fmla="*/ 825786 w 5638803"/>
              <a:gd name="connsiteY3" fmla="*/ 825782 h 4813024"/>
              <a:gd name="connsiteX4" fmla="*/ 2819405 w 5638803"/>
              <a:gd name="connsiteY4" fmla="*/ 2 h 4813024"/>
              <a:gd name="connsiteX5" fmla="*/ 4813021 w 5638803"/>
              <a:gd name="connsiteY5" fmla="*/ 825788 h 4813024"/>
              <a:gd name="connsiteX6" fmla="*/ 5638801 w 5638803"/>
              <a:gd name="connsiteY6" fmla="*/ 2819407 h 4813024"/>
              <a:gd name="connsiteX7" fmla="*/ 4813017 w 5638803"/>
              <a:gd name="connsiteY7" fmla="*/ 4813024 h 4813024"/>
              <a:gd name="connsiteX0" fmla="*/ 825782 w 5638803"/>
              <a:gd name="connsiteY0" fmla="*/ 4813022 h 4813024"/>
              <a:gd name="connsiteX1" fmla="*/ 1 w 5638803"/>
              <a:gd name="connsiteY1" fmla="*/ 2819404 h 4813024"/>
              <a:gd name="connsiteX2" fmla="*/ 0 w 5638803"/>
              <a:gd name="connsiteY2" fmla="*/ 2819398 h 4813024"/>
              <a:gd name="connsiteX3" fmla="*/ 825786 w 5638803"/>
              <a:gd name="connsiteY3" fmla="*/ 825782 h 4813024"/>
              <a:gd name="connsiteX4" fmla="*/ 2819405 w 5638803"/>
              <a:gd name="connsiteY4" fmla="*/ 2 h 4813024"/>
              <a:gd name="connsiteX5" fmla="*/ 4813021 w 5638803"/>
              <a:gd name="connsiteY5" fmla="*/ 825788 h 4813024"/>
              <a:gd name="connsiteX6" fmla="*/ 5638801 w 5638803"/>
              <a:gd name="connsiteY6" fmla="*/ 2819407 h 4813024"/>
              <a:gd name="connsiteX7" fmla="*/ 4813017 w 5638803"/>
              <a:gd name="connsiteY7" fmla="*/ 4813024 h 4813024"/>
              <a:gd name="connsiteX8" fmla="*/ 825782 w 5638803"/>
              <a:gd name="connsiteY8" fmla="*/ 4813022 h 4813024"/>
              <a:gd name="connsiteX0" fmla="*/ 4813021 w 5638803"/>
              <a:gd name="connsiteY0" fmla="*/ 825788 h 4813024"/>
              <a:gd name="connsiteX1" fmla="*/ 5638801 w 5638803"/>
              <a:gd name="connsiteY1" fmla="*/ 2819407 h 4813024"/>
              <a:gd name="connsiteX2" fmla="*/ 4813017 w 5638803"/>
              <a:gd name="connsiteY2" fmla="*/ 4813024 h 4813024"/>
              <a:gd name="connsiteX3" fmla="*/ 825782 w 5638803"/>
              <a:gd name="connsiteY3" fmla="*/ 4813022 h 4813024"/>
              <a:gd name="connsiteX4" fmla="*/ 1 w 5638803"/>
              <a:gd name="connsiteY4" fmla="*/ 2819404 h 4813024"/>
              <a:gd name="connsiteX5" fmla="*/ 0 w 5638803"/>
              <a:gd name="connsiteY5" fmla="*/ 2819398 h 4813024"/>
              <a:gd name="connsiteX6" fmla="*/ 825786 w 5638803"/>
              <a:gd name="connsiteY6" fmla="*/ 825782 h 4813024"/>
              <a:gd name="connsiteX7" fmla="*/ 2819405 w 5638803"/>
              <a:gd name="connsiteY7" fmla="*/ 2 h 4813024"/>
              <a:gd name="connsiteX8" fmla="*/ 4904461 w 5638803"/>
              <a:gd name="connsiteY8" fmla="*/ 917228 h 4813024"/>
              <a:gd name="connsiteX0" fmla="*/ 4813021 w 5638803"/>
              <a:gd name="connsiteY0" fmla="*/ 840555 h 4827791"/>
              <a:gd name="connsiteX1" fmla="*/ 5638801 w 5638803"/>
              <a:gd name="connsiteY1" fmla="*/ 2834174 h 4827791"/>
              <a:gd name="connsiteX2" fmla="*/ 4813017 w 5638803"/>
              <a:gd name="connsiteY2" fmla="*/ 4827791 h 4827791"/>
              <a:gd name="connsiteX3" fmla="*/ 825782 w 5638803"/>
              <a:gd name="connsiteY3" fmla="*/ 4827789 h 4827791"/>
              <a:gd name="connsiteX4" fmla="*/ 1 w 5638803"/>
              <a:gd name="connsiteY4" fmla="*/ 2834171 h 4827791"/>
              <a:gd name="connsiteX5" fmla="*/ 0 w 5638803"/>
              <a:gd name="connsiteY5" fmla="*/ 2834165 h 4827791"/>
              <a:gd name="connsiteX6" fmla="*/ 825786 w 5638803"/>
              <a:gd name="connsiteY6" fmla="*/ 840549 h 4827791"/>
              <a:gd name="connsiteX7" fmla="*/ 2819405 w 5638803"/>
              <a:gd name="connsiteY7" fmla="*/ 14769 h 4827791"/>
              <a:gd name="connsiteX8" fmla="*/ 4038600 w 5638803"/>
              <a:gd name="connsiteY8" fmla="*/ 929165 h 4827791"/>
              <a:gd name="connsiteX0" fmla="*/ 4813021 w 5638803"/>
              <a:gd name="connsiteY0" fmla="*/ 840555 h 4827791"/>
              <a:gd name="connsiteX1" fmla="*/ 5638801 w 5638803"/>
              <a:gd name="connsiteY1" fmla="*/ 2834174 h 4827791"/>
              <a:gd name="connsiteX2" fmla="*/ 4813017 w 5638803"/>
              <a:gd name="connsiteY2" fmla="*/ 4827791 h 4827791"/>
              <a:gd name="connsiteX3" fmla="*/ 825782 w 5638803"/>
              <a:gd name="connsiteY3" fmla="*/ 4827789 h 4827791"/>
              <a:gd name="connsiteX4" fmla="*/ 1 w 5638803"/>
              <a:gd name="connsiteY4" fmla="*/ 2834171 h 4827791"/>
              <a:gd name="connsiteX5" fmla="*/ 0 w 5638803"/>
              <a:gd name="connsiteY5" fmla="*/ 2834165 h 4827791"/>
              <a:gd name="connsiteX6" fmla="*/ 825786 w 5638803"/>
              <a:gd name="connsiteY6" fmla="*/ 840549 h 4827791"/>
              <a:gd name="connsiteX7" fmla="*/ 2819405 w 5638803"/>
              <a:gd name="connsiteY7" fmla="*/ 14769 h 4827791"/>
              <a:gd name="connsiteX0" fmla="*/ 4813021 w 5638803"/>
              <a:gd name="connsiteY0" fmla="*/ 6 h 3987242"/>
              <a:gd name="connsiteX1" fmla="*/ 5638801 w 5638803"/>
              <a:gd name="connsiteY1" fmla="*/ 1993625 h 3987242"/>
              <a:gd name="connsiteX2" fmla="*/ 4813017 w 5638803"/>
              <a:gd name="connsiteY2" fmla="*/ 3987242 h 3987242"/>
              <a:gd name="connsiteX3" fmla="*/ 825782 w 5638803"/>
              <a:gd name="connsiteY3" fmla="*/ 3987240 h 3987242"/>
              <a:gd name="connsiteX4" fmla="*/ 1 w 5638803"/>
              <a:gd name="connsiteY4" fmla="*/ 1993622 h 3987242"/>
              <a:gd name="connsiteX5" fmla="*/ 0 w 5638803"/>
              <a:gd name="connsiteY5" fmla="*/ 1993616 h 3987242"/>
              <a:gd name="connsiteX6" fmla="*/ 825786 w 5638803"/>
              <a:gd name="connsiteY6" fmla="*/ 0 h 3987242"/>
              <a:gd name="connsiteX0" fmla="*/ 4813021 w 5638803"/>
              <a:gd name="connsiteY0" fmla="*/ 6 h 3987242"/>
              <a:gd name="connsiteX1" fmla="*/ 5638801 w 5638803"/>
              <a:gd name="connsiteY1" fmla="*/ 1993625 h 3987242"/>
              <a:gd name="connsiteX2" fmla="*/ 4813017 w 5638803"/>
              <a:gd name="connsiteY2" fmla="*/ 3987242 h 3987242"/>
              <a:gd name="connsiteX3" fmla="*/ 2973512 w 5638803"/>
              <a:gd name="connsiteY3" fmla="*/ 3975672 h 3987242"/>
              <a:gd name="connsiteX4" fmla="*/ 825782 w 5638803"/>
              <a:gd name="connsiteY4" fmla="*/ 3987240 h 3987242"/>
              <a:gd name="connsiteX5" fmla="*/ 1 w 5638803"/>
              <a:gd name="connsiteY5" fmla="*/ 1993622 h 3987242"/>
              <a:gd name="connsiteX6" fmla="*/ 0 w 5638803"/>
              <a:gd name="connsiteY6" fmla="*/ 1993616 h 3987242"/>
              <a:gd name="connsiteX7" fmla="*/ 825786 w 5638803"/>
              <a:gd name="connsiteY7" fmla="*/ 0 h 3987242"/>
              <a:gd name="connsiteX0" fmla="*/ 4813021 w 5638803"/>
              <a:gd name="connsiteY0" fmla="*/ 6 h 3987242"/>
              <a:gd name="connsiteX1" fmla="*/ 5638801 w 5638803"/>
              <a:gd name="connsiteY1" fmla="*/ 1993625 h 3987242"/>
              <a:gd name="connsiteX2" fmla="*/ 4813017 w 5638803"/>
              <a:gd name="connsiteY2" fmla="*/ 3987242 h 3987242"/>
              <a:gd name="connsiteX3" fmla="*/ 825782 w 5638803"/>
              <a:gd name="connsiteY3" fmla="*/ 3987240 h 3987242"/>
              <a:gd name="connsiteX4" fmla="*/ 1 w 5638803"/>
              <a:gd name="connsiteY4" fmla="*/ 1993622 h 3987242"/>
              <a:gd name="connsiteX5" fmla="*/ 0 w 5638803"/>
              <a:gd name="connsiteY5" fmla="*/ 1993616 h 3987242"/>
              <a:gd name="connsiteX6" fmla="*/ 825786 w 5638803"/>
              <a:gd name="connsiteY6" fmla="*/ 0 h 3987242"/>
              <a:gd name="connsiteX0" fmla="*/ 4813021 w 5638803"/>
              <a:gd name="connsiteY0" fmla="*/ 0 h 3987236"/>
              <a:gd name="connsiteX1" fmla="*/ 5638801 w 5638803"/>
              <a:gd name="connsiteY1" fmla="*/ 1993619 h 3987236"/>
              <a:gd name="connsiteX2" fmla="*/ 4813017 w 5638803"/>
              <a:gd name="connsiteY2" fmla="*/ 3987236 h 3987236"/>
              <a:gd name="connsiteX3" fmla="*/ 825782 w 5638803"/>
              <a:gd name="connsiteY3" fmla="*/ 3987234 h 3987236"/>
              <a:gd name="connsiteX4" fmla="*/ 1 w 5638803"/>
              <a:gd name="connsiteY4" fmla="*/ 1993616 h 3987236"/>
              <a:gd name="connsiteX5" fmla="*/ 0 w 5638803"/>
              <a:gd name="connsiteY5" fmla="*/ 1993610 h 3987236"/>
              <a:gd name="connsiteX0" fmla="*/ 4813021 w 5638803"/>
              <a:gd name="connsiteY0" fmla="*/ 0 h 3987236"/>
              <a:gd name="connsiteX1" fmla="*/ 5638801 w 5638803"/>
              <a:gd name="connsiteY1" fmla="*/ 1993619 h 3987236"/>
              <a:gd name="connsiteX2" fmla="*/ 4813017 w 5638803"/>
              <a:gd name="connsiteY2" fmla="*/ 3987236 h 3987236"/>
              <a:gd name="connsiteX3" fmla="*/ 825782 w 5638803"/>
              <a:gd name="connsiteY3" fmla="*/ 3987234 h 3987236"/>
              <a:gd name="connsiteX4" fmla="*/ 1 w 5638803"/>
              <a:gd name="connsiteY4" fmla="*/ 1993616 h 3987236"/>
              <a:gd name="connsiteX0" fmla="*/ 3987239 w 4813021"/>
              <a:gd name="connsiteY0" fmla="*/ 0 h 3987236"/>
              <a:gd name="connsiteX1" fmla="*/ 4813019 w 4813021"/>
              <a:gd name="connsiteY1" fmla="*/ 1993619 h 3987236"/>
              <a:gd name="connsiteX2" fmla="*/ 3987235 w 4813021"/>
              <a:gd name="connsiteY2" fmla="*/ 3987236 h 3987236"/>
              <a:gd name="connsiteX3" fmla="*/ 0 w 4813021"/>
              <a:gd name="connsiteY3" fmla="*/ 3987234 h 3987236"/>
              <a:gd name="connsiteX0" fmla="*/ 4 w 825786"/>
              <a:gd name="connsiteY0" fmla="*/ 0 h 3987236"/>
              <a:gd name="connsiteX1" fmla="*/ 825784 w 825786"/>
              <a:gd name="connsiteY1" fmla="*/ 1993619 h 3987236"/>
              <a:gd name="connsiteX2" fmla="*/ 0 w 825786"/>
              <a:gd name="connsiteY2" fmla="*/ 3987236 h 3987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786" h="3987236">
                <a:moveTo>
                  <a:pt x="4" y="0"/>
                </a:moveTo>
                <a:cubicBezTo>
                  <a:pt x="528743" y="528741"/>
                  <a:pt x="825786" y="1245867"/>
                  <a:pt x="825784" y="1993619"/>
                </a:cubicBezTo>
                <a:cubicBezTo>
                  <a:pt x="825784" y="2741371"/>
                  <a:pt x="528741" y="3458496"/>
                  <a:pt x="0" y="398723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953000" y="2667000"/>
            <a:ext cx="2743200" cy="27432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257800" y="2971800"/>
            <a:ext cx="2133600" cy="21336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673383" y="1937225"/>
            <a:ext cx="870422" cy="4202763"/>
          </a:xfrm>
          <a:custGeom>
            <a:avLst/>
            <a:gdLst>
              <a:gd name="connsiteX0" fmla="*/ 0 w 5943600"/>
              <a:gd name="connsiteY0" fmla="*/ 2971800 h 5943600"/>
              <a:gd name="connsiteX1" fmla="*/ 870423 w 5943600"/>
              <a:gd name="connsiteY1" fmla="*/ 870420 h 5943600"/>
              <a:gd name="connsiteX2" fmla="*/ 2971805 w 5943600"/>
              <a:gd name="connsiteY2" fmla="*/ 3 h 5943600"/>
              <a:gd name="connsiteX3" fmla="*/ 5073185 w 5943600"/>
              <a:gd name="connsiteY3" fmla="*/ 870426 h 5943600"/>
              <a:gd name="connsiteX4" fmla="*/ 5943602 w 5943600"/>
              <a:gd name="connsiteY4" fmla="*/ 2971808 h 5943600"/>
              <a:gd name="connsiteX5" fmla="*/ 5073181 w 5943600"/>
              <a:gd name="connsiteY5" fmla="*/ 5073189 h 5943600"/>
              <a:gd name="connsiteX6" fmla="*/ 2971800 w 5943600"/>
              <a:gd name="connsiteY6" fmla="*/ 5943608 h 5943600"/>
              <a:gd name="connsiteX7" fmla="*/ 870420 w 5943600"/>
              <a:gd name="connsiteY7" fmla="*/ 5073186 h 5943600"/>
              <a:gd name="connsiteX8" fmla="*/ 2 w 5943600"/>
              <a:gd name="connsiteY8" fmla="*/ 2971804 h 5943600"/>
              <a:gd name="connsiteX9" fmla="*/ 0 w 5943600"/>
              <a:gd name="connsiteY9" fmla="*/ 2971800 h 5943600"/>
              <a:gd name="connsiteX0" fmla="*/ 2971800 w 5943603"/>
              <a:gd name="connsiteY0" fmla="*/ 5943606 h 6035046"/>
              <a:gd name="connsiteX1" fmla="*/ 870420 w 5943603"/>
              <a:gd name="connsiteY1" fmla="*/ 5073184 h 6035046"/>
              <a:gd name="connsiteX2" fmla="*/ 2 w 5943603"/>
              <a:gd name="connsiteY2" fmla="*/ 2971802 h 6035046"/>
              <a:gd name="connsiteX3" fmla="*/ 0 w 5943603"/>
              <a:gd name="connsiteY3" fmla="*/ 2971798 h 6035046"/>
              <a:gd name="connsiteX4" fmla="*/ 870423 w 5943603"/>
              <a:gd name="connsiteY4" fmla="*/ 870418 h 6035046"/>
              <a:gd name="connsiteX5" fmla="*/ 2971805 w 5943603"/>
              <a:gd name="connsiteY5" fmla="*/ 1 h 6035046"/>
              <a:gd name="connsiteX6" fmla="*/ 5073185 w 5943603"/>
              <a:gd name="connsiteY6" fmla="*/ 870424 h 6035046"/>
              <a:gd name="connsiteX7" fmla="*/ 5943602 w 5943603"/>
              <a:gd name="connsiteY7" fmla="*/ 2971806 h 6035046"/>
              <a:gd name="connsiteX8" fmla="*/ 5073181 w 5943603"/>
              <a:gd name="connsiteY8" fmla="*/ 5073187 h 6035046"/>
              <a:gd name="connsiteX9" fmla="*/ 3063240 w 5943603"/>
              <a:gd name="connsiteY9" fmla="*/ 6035046 h 6035046"/>
              <a:gd name="connsiteX0" fmla="*/ 2971800 w 5943603"/>
              <a:gd name="connsiteY0" fmla="*/ 5943606 h 5943606"/>
              <a:gd name="connsiteX1" fmla="*/ 870420 w 5943603"/>
              <a:gd name="connsiteY1" fmla="*/ 5073184 h 5943606"/>
              <a:gd name="connsiteX2" fmla="*/ 2 w 5943603"/>
              <a:gd name="connsiteY2" fmla="*/ 2971802 h 5943606"/>
              <a:gd name="connsiteX3" fmla="*/ 0 w 5943603"/>
              <a:gd name="connsiteY3" fmla="*/ 2971798 h 5943606"/>
              <a:gd name="connsiteX4" fmla="*/ 870423 w 5943603"/>
              <a:gd name="connsiteY4" fmla="*/ 870418 h 5943606"/>
              <a:gd name="connsiteX5" fmla="*/ 2971805 w 5943603"/>
              <a:gd name="connsiteY5" fmla="*/ 1 h 5943606"/>
              <a:gd name="connsiteX6" fmla="*/ 5073185 w 5943603"/>
              <a:gd name="connsiteY6" fmla="*/ 870424 h 5943606"/>
              <a:gd name="connsiteX7" fmla="*/ 5943602 w 5943603"/>
              <a:gd name="connsiteY7" fmla="*/ 2971806 h 5943606"/>
              <a:gd name="connsiteX8" fmla="*/ 5073181 w 5943603"/>
              <a:gd name="connsiteY8" fmla="*/ 5073187 h 5943606"/>
              <a:gd name="connsiteX0" fmla="*/ 870420 w 5943603"/>
              <a:gd name="connsiteY0" fmla="*/ 5073184 h 5073187"/>
              <a:gd name="connsiteX1" fmla="*/ 2 w 5943603"/>
              <a:gd name="connsiteY1" fmla="*/ 2971802 h 5073187"/>
              <a:gd name="connsiteX2" fmla="*/ 0 w 5943603"/>
              <a:gd name="connsiteY2" fmla="*/ 2971798 h 5073187"/>
              <a:gd name="connsiteX3" fmla="*/ 870423 w 5943603"/>
              <a:gd name="connsiteY3" fmla="*/ 870418 h 5073187"/>
              <a:gd name="connsiteX4" fmla="*/ 2971805 w 5943603"/>
              <a:gd name="connsiteY4" fmla="*/ 1 h 5073187"/>
              <a:gd name="connsiteX5" fmla="*/ 5073185 w 5943603"/>
              <a:gd name="connsiteY5" fmla="*/ 870424 h 5073187"/>
              <a:gd name="connsiteX6" fmla="*/ 5943602 w 5943603"/>
              <a:gd name="connsiteY6" fmla="*/ 2971806 h 5073187"/>
              <a:gd name="connsiteX7" fmla="*/ 5073181 w 5943603"/>
              <a:gd name="connsiteY7" fmla="*/ 5073187 h 5073187"/>
              <a:gd name="connsiteX0" fmla="*/ 870420 w 5943603"/>
              <a:gd name="connsiteY0" fmla="*/ 5073184 h 5073187"/>
              <a:gd name="connsiteX1" fmla="*/ 2 w 5943603"/>
              <a:gd name="connsiteY1" fmla="*/ 2971802 h 5073187"/>
              <a:gd name="connsiteX2" fmla="*/ 0 w 5943603"/>
              <a:gd name="connsiteY2" fmla="*/ 2971798 h 5073187"/>
              <a:gd name="connsiteX3" fmla="*/ 870423 w 5943603"/>
              <a:gd name="connsiteY3" fmla="*/ 870418 h 5073187"/>
              <a:gd name="connsiteX4" fmla="*/ 2971805 w 5943603"/>
              <a:gd name="connsiteY4" fmla="*/ 1 h 5073187"/>
              <a:gd name="connsiteX5" fmla="*/ 5073185 w 5943603"/>
              <a:gd name="connsiteY5" fmla="*/ 870424 h 5073187"/>
              <a:gd name="connsiteX6" fmla="*/ 5943602 w 5943603"/>
              <a:gd name="connsiteY6" fmla="*/ 2971806 h 5073187"/>
              <a:gd name="connsiteX7" fmla="*/ 5073181 w 5943603"/>
              <a:gd name="connsiteY7" fmla="*/ 5073187 h 5073187"/>
              <a:gd name="connsiteX8" fmla="*/ 870420 w 5943603"/>
              <a:gd name="connsiteY8" fmla="*/ 5073184 h 5073187"/>
              <a:gd name="connsiteX0" fmla="*/ 5073185 w 5943603"/>
              <a:gd name="connsiteY0" fmla="*/ 870424 h 5073187"/>
              <a:gd name="connsiteX1" fmla="*/ 5943602 w 5943603"/>
              <a:gd name="connsiteY1" fmla="*/ 2971806 h 5073187"/>
              <a:gd name="connsiteX2" fmla="*/ 5073181 w 5943603"/>
              <a:gd name="connsiteY2" fmla="*/ 5073187 h 5073187"/>
              <a:gd name="connsiteX3" fmla="*/ 870420 w 5943603"/>
              <a:gd name="connsiteY3" fmla="*/ 5073184 h 5073187"/>
              <a:gd name="connsiteX4" fmla="*/ 2 w 5943603"/>
              <a:gd name="connsiteY4" fmla="*/ 2971802 h 5073187"/>
              <a:gd name="connsiteX5" fmla="*/ 0 w 5943603"/>
              <a:gd name="connsiteY5" fmla="*/ 2971798 h 5073187"/>
              <a:gd name="connsiteX6" fmla="*/ 870423 w 5943603"/>
              <a:gd name="connsiteY6" fmla="*/ 870418 h 5073187"/>
              <a:gd name="connsiteX7" fmla="*/ 2971805 w 5943603"/>
              <a:gd name="connsiteY7" fmla="*/ 1 h 5073187"/>
              <a:gd name="connsiteX8" fmla="*/ 5164625 w 5943603"/>
              <a:gd name="connsiteY8" fmla="*/ 961864 h 5073187"/>
              <a:gd name="connsiteX0" fmla="*/ 5073185 w 5943603"/>
              <a:gd name="connsiteY0" fmla="*/ 903153 h 5105916"/>
              <a:gd name="connsiteX1" fmla="*/ 5943602 w 5943603"/>
              <a:gd name="connsiteY1" fmla="*/ 3004535 h 5105916"/>
              <a:gd name="connsiteX2" fmla="*/ 5073181 w 5943603"/>
              <a:gd name="connsiteY2" fmla="*/ 5105916 h 5105916"/>
              <a:gd name="connsiteX3" fmla="*/ 870420 w 5943603"/>
              <a:gd name="connsiteY3" fmla="*/ 5105913 h 5105916"/>
              <a:gd name="connsiteX4" fmla="*/ 2 w 5943603"/>
              <a:gd name="connsiteY4" fmla="*/ 3004531 h 5105916"/>
              <a:gd name="connsiteX5" fmla="*/ 0 w 5943603"/>
              <a:gd name="connsiteY5" fmla="*/ 3004527 h 5105916"/>
              <a:gd name="connsiteX6" fmla="*/ 870423 w 5943603"/>
              <a:gd name="connsiteY6" fmla="*/ 903147 h 5105916"/>
              <a:gd name="connsiteX7" fmla="*/ 2971805 w 5943603"/>
              <a:gd name="connsiteY7" fmla="*/ 32730 h 5105916"/>
              <a:gd name="connsiteX8" fmla="*/ 3886200 w 5943603"/>
              <a:gd name="connsiteY8" fmla="*/ 1099528 h 5105916"/>
              <a:gd name="connsiteX0" fmla="*/ 5073185 w 5943603"/>
              <a:gd name="connsiteY0" fmla="*/ 903153 h 5105916"/>
              <a:gd name="connsiteX1" fmla="*/ 5943602 w 5943603"/>
              <a:gd name="connsiteY1" fmla="*/ 3004535 h 5105916"/>
              <a:gd name="connsiteX2" fmla="*/ 5073181 w 5943603"/>
              <a:gd name="connsiteY2" fmla="*/ 5105916 h 5105916"/>
              <a:gd name="connsiteX3" fmla="*/ 870420 w 5943603"/>
              <a:gd name="connsiteY3" fmla="*/ 5105913 h 5105916"/>
              <a:gd name="connsiteX4" fmla="*/ 2 w 5943603"/>
              <a:gd name="connsiteY4" fmla="*/ 3004531 h 5105916"/>
              <a:gd name="connsiteX5" fmla="*/ 0 w 5943603"/>
              <a:gd name="connsiteY5" fmla="*/ 3004527 h 5105916"/>
              <a:gd name="connsiteX6" fmla="*/ 870423 w 5943603"/>
              <a:gd name="connsiteY6" fmla="*/ 903147 h 5105916"/>
              <a:gd name="connsiteX7" fmla="*/ 2971805 w 5943603"/>
              <a:gd name="connsiteY7" fmla="*/ 32730 h 5105916"/>
              <a:gd name="connsiteX0" fmla="*/ 5073185 w 5943603"/>
              <a:gd name="connsiteY0" fmla="*/ 6 h 4202769"/>
              <a:gd name="connsiteX1" fmla="*/ 5943602 w 5943603"/>
              <a:gd name="connsiteY1" fmla="*/ 2101388 h 4202769"/>
              <a:gd name="connsiteX2" fmla="*/ 5073181 w 5943603"/>
              <a:gd name="connsiteY2" fmla="*/ 4202769 h 4202769"/>
              <a:gd name="connsiteX3" fmla="*/ 870420 w 5943603"/>
              <a:gd name="connsiteY3" fmla="*/ 4202766 h 4202769"/>
              <a:gd name="connsiteX4" fmla="*/ 2 w 5943603"/>
              <a:gd name="connsiteY4" fmla="*/ 2101384 h 4202769"/>
              <a:gd name="connsiteX5" fmla="*/ 0 w 5943603"/>
              <a:gd name="connsiteY5" fmla="*/ 2101380 h 4202769"/>
              <a:gd name="connsiteX6" fmla="*/ 870423 w 5943603"/>
              <a:gd name="connsiteY6" fmla="*/ 0 h 4202769"/>
              <a:gd name="connsiteX0" fmla="*/ 5073185 w 5943603"/>
              <a:gd name="connsiteY0" fmla="*/ 0 h 4202763"/>
              <a:gd name="connsiteX1" fmla="*/ 5943602 w 5943603"/>
              <a:gd name="connsiteY1" fmla="*/ 2101382 h 4202763"/>
              <a:gd name="connsiteX2" fmla="*/ 5073181 w 5943603"/>
              <a:gd name="connsiteY2" fmla="*/ 4202763 h 4202763"/>
              <a:gd name="connsiteX3" fmla="*/ 870420 w 5943603"/>
              <a:gd name="connsiteY3" fmla="*/ 4202760 h 4202763"/>
              <a:gd name="connsiteX4" fmla="*/ 2 w 5943603"/>
              <a:gd name="connsiteY4" fmla="*/ 2101378 h 4202763"/>
              <a:gd name="connsiteX5" fmla="*/ 0 w 5943603"/>
              <a:gd name="connsiteY5" fmla="*/ 2101374 h 4202763"/>
              <a:gd name="connsiteX0" fmla="*/ 5073184 w 5943602"/>
              <a:gd name="connsiteY0" fmla="*/ 0 h 4202763"/>
              <a:gd name="connsiteX1" fmla="*/ 5943601 w 5943602"/>
              <a:gd name="connsiteY1" fmla="*/ 2101382 h 4202763"/>
              <a:gd name="connsiteX2" fmla="*/ 5073180 w 5943602"/>
              <a:gd name="connsiteY2" fmla="*/ 4202763 h 4202763"/>
              <a:gd name="connsiteX3" fmla="*/ 870419 w 5943602"/>
              <a:gd name="connsiteY3" fmla="*/ 4202760 h 4202763"/>
              <a:gd name="connsiteX4" fmla="*/ 1 w 5943602"/>
              <a:gd name="connsiteY4" fmla="*/ 2101378 h 4202763"/>
              <a:gd name="connsiteX0" fmla="*/ 4202765 w 5073183"/>
              <a:gd name="connsiteY0" fmla="*/ 0 h 4202763"/>
              <a:gd name="connsiteX1" fmla="*/ 5073182 w 5073183"/>
              <a:gd name="connsiteY1" fmla="*/ 2101382 h 4202763"/>
              <a:gd name="connsiteX2" fmla="*/ 4202761 w 5073183"/>
              <a:gd name="connsiteY2" fmla="*/ 4202763 h 4202763"/>
              <a:gd name="connsiteX3" fmla="*/ 0 w 5073183"/>
              <a:gd name="connsiteY3" fmla="*/ 4202760 h 4202763"/>
              <a:gd name="connsiteX0" fmla="*/ 4 w 870422"/>
              <a:gd name="connsiteY0" fmla="*/ 0 h 4202763"/>
              <a:gd name="connsiteX1" fmla="*/ 870421 w 870422"/>
              <a:gd name="connsiteY1" fmla="*/ 2101382 h 4202763"/>
              <a:gd name="connsiteX2" fmla="*/ 0 w 870422"/>
              <a:gd name="connsiteY2" fmla="*/ 4202763 h 420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422" h="4202763">
                <a:moveTo>
                  <a:pt x="4" y="0"/>
                </a:moveTo>
                <a:cubicBezTo>
                  <a:pt x="557324" y="557322"/>
                  <a:pt x="870422" y="1313211"/>
                  <a:pt x="870421" y="2101382"/>
                </a:cubicBezTo>
                <a:cubicBezTo>
                  <a:pt x="870421" y="2889553"/>
                  <a:pt x="557321" y="3645442"/>
                  <a:pt x="0" y="420276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81145" y="1829463"/>
            <a:ext cx="915059" cy="4418289"/>
          </a:xfrm>
          <a:custGeom>
            <a:avLst/>
            <a:gdLst>
              <a:gd name="connsiteX0" fmla="*/ 0 w 6248400"/>
              <a:gd name="connsiteY0" fmla="*/ 3124200 h 6248400"/>
              <a:gd name="connsiteX1" fmla="*/ 915060 w 6248400"/>
              <a:gd name="connsiteY1" fmla="*/ 915057 h 6248400"/>
              <a:gd name="connsiteX2" fmla="*/ 3124205 w 6248400"/>
              <a:gd name="connsiteY2" fmla="*/ 3 h 6248400"/>
              <a:gd name="connsiteX3" fmla="*/ 5333348 w 6248400"/>
              <a:gd name="connsiteY3" fmla="*/ 915063 h 6248400"/>
              <a:gd name="connsiteX4" fmla="*/ 6248402 w 6248400"/>
              <a:gd name="connsiteY4" fmla="*/ 3124208 h 6248400"/>
              <a:gd name="connsiteX5" fmla="*/ 5333344 w 6248400"/>
              <a:gd name="connsiteY5" fmla="*/ 5333352 h 6248400"/>
              <a:gd name="connsiteX6" fmla="*/ 3124200 w 6248400"/>
              <a:gd name="connsiteY6" fmla="*/ 6248408 h 6248400"/>
              <a:gd name="connsiteX7" fmla="*/ 915057 w 6248400"/>
              <a:gd name="connsiteY7" fmla="*/ 5333349 h 6248400"/>
              <a:gd name="connsiteX8" fmla="*/ 2 w 6248400"/>
              <a:gd name="connsiteY8" fmla="*/ 3124204 h 6248400"/>
              <a:gd name="connsiteX9" fmla="*/ 0 w 6248400"/>
              <a:gd name="connsiteY9" fmla="*/ 3124200 h 6248400"/>
              <a:gd name="connsiteX0" fmla="*/ 3124200 w 6248403"/>
              <a:gd name="connsiteY0" fmla="*/ 6248406 h 6339846"/>
              <a:gd name="connsiteX1" fmla="*/ 915057 w 6248403"/>
              <a:gd name="connsiteY1" fmla="*/ 5333347 h 6339846"/>
              <a:gd name="connsiteX2" fmla="*/ 2 w 6248403"/>
              <a:gd name="connsiteY2" fmla="*/ 3124202 h 6339846"/>
              <a:gd name="connsiteX3" fmla="*/ 0 w 6248403"/>
              <a:gd name="connsiteY3" fmla="*/ 3124198 h 6339846"/>
              <a:gd name="connsiteX4" fmla="*/ 915060 w 6248403"/>
              <a:gd name="connsiteY4" fmla="*/ 915055 h 6339846"/>
              <a:gd name="connsiteX5" fmla="*/ 3124205 w 6248403"/>
              <a:gd name="connsiteY5" fmla="*/ 1 h 6339846"/>
              <a:gd name="connsiteX6" fmla="*/ 5333348 w 6248403"/>
              <a:gd name="connsiteY6" fmla="*/ 915061 h 6339846"/>
              <a:gd name="connsiteX7" fmla="*/ 6248402 w 6248403"/>
              <a:gd name="connsiteY7" fmla="*/ 3124206 h 6339846"/>
              <a:gd name="connsiteX8" fmla="*/ 5333344 w 6248403"/>
              <a:gd name="connsiteY8" fmla="*/ 5333350 h 6339846"/>
              <a:gd name="connsiteX9" fmla="*/ 3215640 w 6248403"/>
              <a:gd name="connsiteY9" fmla="*/ 6339846 h 6339846"/>
              <a:gd name="connsiteX0" fmla="*/ 3124200 w 6248403"/>
              <a:gd name="connsiteY0" fmla="*/ 6248406 h 6248406"/>
              <a:gd name="connsiteX1" fmla="*/ 915057 w 6248403"/>
              <a:gd name="connsiteY1" fmla="*/ 5333347 h 6248406"/>
              <a:gd name="connsiteX2" fmla="*/ 2 w 6248403"/>
              <a:gd name="connsiteY2" fmla="*/ 3124202 h 6248406"/>
              <a:gd name="connsiteX3" fmla="*/ 0 w 6248403"/>
              <a:gd name="connsiteY3" fmla="*/ 3124198 h 6248406"/>
              <a:gd name="connsiteX4" fmla="*/ 915060 w 6248403"/>
              <a:gd name="connsiteY4" fmla="*/ 915055 h 6248406"/>
              <a:gd name="connsiteX5" fmla="*/ 3124205 w 6248403"/>
              <a:gd name="connsiteY5" fmla="*/ 1 h 6248406"/>
              <a:gd name="connsiteX6" fmla="*/ 5333348 w 6248403"/>
              <a:gd name="connsiteY6" fmla="*/ 915061 h 6248406"/>
              <a:gd name="connsiteX7" fmla="*/ 6248402 w 6248403"/>
              <a:gd name="connsiteY7" fmla="*/ 3124206 h 6248406"/>
              <a:gd name="connsiteX8" fmla="*/ 5333344 w 6248403"/>
              <a:gd name="connsiteY8" fmla="*/ 5333350 h 6248406"/>
              <a:gd name="connsiteX0" fmla="*/ 915057 w 6248403"/>
              <a:gd name="connsiteY0" fmla="*/ 5333347 h 5333350"/>
              <a:gd name="connsiteX1" fmla="*/ 2 w 6248403"/>
              <a:gd name="connsiteY1" fmla="*/ 3124202 h 5333350"/>
              <a:gd name="connsiteX2" fmla="*/ 0 w 6248403"/>
              <a:gd name="connsiteY2" fmla="*/ 3124198 h 5333350"/>
              <a:gd name="connsiteX3" fmla="*/ 915060 w 6248403"/>
              <a:gd name="connsiteY3" fmla="*/ 915055 h 5333350"/>
              <a:gd name="connsiteX4" fmla="*/ 3124205 w 6248403"/>
              <a:gd name="connsiteY4" fmla="*/ 1 h 5333350"/>
              <a:gd name="connsiteX5" fmla="*/ 5333348 w 6248403"/>
              <a:gd name="connsiteY5" fmla="*/ 915061 h 5333350"/>
              <a:gd name="connsiteX6" fmla="*/ 6248402 w 6248403"/>
              <a:gd name="connsiteY6" fmla="*/ 3124206 h 5333350"/>
              <a:gd name="connsiteX7" fmla="*/ 5333344 w 6248403"/>
              <a:gd name="connsiteY7" fmla="*/ 5333350 h 5333350"/>
              <a:gd name="connsiteX0" fmla="*/ 2 w 6248403"/>
              <a:gd name="connsiteY0" fmla="*/ 3124202 h 5333350"/>
              <a:gd name="connsiteX1" fmla="*/ 0 w 6248403"/>
              <a:gd name="connsiteY1" fmla="*/ 3124198 h 5333350"/>
              <a:gd name="connsiteX2" fmla="*/ 915060 w 6248403"/>
              <a:gd name="connsiteY2" fmla="*/ 915055 h 5333350"/>
              <a:gd name="connsiteX3" fmla="*/ 3124205 w 6248403"/>
              <a:gd name="connsiteY3" fmla="*/ 1 h 5333350"/>
              <a:gd name="connsiteX4" fmla="*/ 5333348 w 6248403"/>
              <a:gd name="connsiteY4" fmla="*/ 915061 h 5333350"/>
              <a:gd name="connsiteX5" fmla="*/ 6248402 w 6248403"/>
              <a:gd name="connsiteY5" fmla="*/ 3124206 h 5333350"/>
              <a:gd name="connsiteX6" fmla="*/ 5333344 w 6248403"/>
              <a:gd name="connsiteY6" fmla="*/ 5333350 h 5333350"/>
              <a:gd name="connsiteX0" fmla="*/ 0 w 6248401"/>
              <a:gd name="connsiteY0" fmla="*/ 3124202 h 5333350"/>
              <a:gd name="connsiteX1" fmla="*/ 915058 w 6248401"/>
              <a:gd name="connsiteY1" fmla="*/ 915055 h 5333350"/>
              <a:gd name="connsiteX2" fmla="*/ 3124203 w 6248401"/>
              <a:gd name="connsiteY2" fmla="*/ 1 h 5333350"/>
              <a:gd name="connsiteX3" fmla="*/ 5333346 w 6248401"/>
              <a:gd name="connsiteY3" fmla="*/ 915061 h 5333350"/>
              <a:gd name="connsiteX4" fmla="*/ 6248400 w 6248401"/>
              <a:gd name="connsiteY4" fmla="*/ 3124206 h 5333350"/>
              <a:gd name="connsiteX5" fmla="*/ 5333342 w 6248401"/>
              <a:gd name="connsiteY5" fmla="*/ 5333350 h 5333350"/>
              <a:gd name="connsiteX0" fmla="*/ 0 w 5333343"/>
              <a:gd name="connsiteY0" fmla="*/ 915055 h 5333350"/>
              <a:gd name="connsiteX1" fmla="*/ 2209145 w 5333343"/>
              <a:gd name="connsiteY1" fmla="*/ 1 h 5333350"/>
              <a:gd name="connsiteX2" fmla="*/ 4418288 w 5333343"/>
              <a:gd name="connsiteY2" fmla="*/ 915061 h 5333350"/>
              <a:gd name="connsiteX3" fmla="*/ 5333342 w 5333343"/>
              <a:gd name="connsiteY3" fmla="*/ 3124206 h 5333350"/>
              <a:gd name="connsiteX4" fmla="*/ 4418284 w 5333343"/>
              <a:gd name="connsiteY4" fmla="*/ 5333350 h 5333350"/>
              <a:gd name="connsiteX0" fmla="*/ 0 w 3124198"/>
              <a:gd name="connsiteY0" fmla="*/ 0 h 5333349"/>
              <a:gd name="connsiteX1" fmla="*/ 2209143 w 3124198"/>
              <a:gd name="connsiteY1" fmla="*/ 915060 h 5333349"/>
              <a:gd name="connsiteX2" fmla="*/ 3124197 w 3124198"/>
              <a:gd name="connsiteY2" fmla="*/ 3124205 h 5333349"/>
              <a:gd name="connsiteX3" fmla="*/ 2209139 w 3124198"/>
              <a:gd name="connsiteY3" fmla="*/ 5333349 h 5333349"/>
              <a:gd name="connsiteX0" fmla="*/ 4 w 915059"/>
              <a:gd name="connsiteY0" fmla="*/ 0 h 4418289"/>
              <a:gd name="connsiteX1" fmla="*/ 915058 w 915059"/>
              <a:gd name="connsiteY1" fmla="*/ 2209145 h 4418289"/>
              <a:gd name="connsiteX2" fmla="*/ 0 w 915059"/>
              <a:gd name="connsiteY2" fmla="*/ 4418289 h 441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5059" h="4418289">
                <a:moveTo>
                  <a:pt x="4" y="0"/>
                </a:moveTo>
                <a:cubicBezTo>
                  <a:pt x="585905" y="585902"/>
                  <a:pt x="915059" y="1380556"/>
                  <a:pt x="915058" y="2209145"/>
                </a:cubicBezTo>
                <a:cubicBezTo>
                  <a:pt x="915058" y="3037735"/>
                  <a:pt x="585902" y="3832387"/>
                  <a:pt x="0" y="441828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>
          <a:xfrm>
            <a:off x="8339138" y="2909888"/>
            <a:ext cx="314325" cy="738187"/>
          </a:xfrm>
          <a:custGeom>
            <a:avLst/>
            <a:gdLst>
              <a:gd name="connsiteX0" fmla="*/ 104775 w 314325"/>
              <a:gd name="connsiteY0" fmla="*/ 0 h 738187"/>
              <a:gd name="connsiteX1" fmla="*/ 71437 w 314325"/>
              <a:gd name="connsiteY1" fmla="*/ 185737 h 738187"/>
              <a:gd name="connsiteX2" fmla="*/ 0 w 314325"/>
              <a:gd name="connsiteY2" fmla="*/ 385762 h 738187"/>
              <a:gd name="connsiteX3" fmla="*/ 80962 w 314325"/>
              <a:gd name="connsiteY3" fmla="*/ 552450 h 738187"/>
              <a:gd name="connsiteX4" fmla="*/ 157162 w 314325"/>
              <a:gd name="connsiteY4" fmla="*/ 738187 h 738187"/>
              <a:gd name="connsiteX5" fmla="*/ 247650 w 314325"/>
              <a:gd name="connsiteY5" fmla="*/ 561975 h 738187"/>
              <a:gd name="connsiteX6" fmla="*/ 314325 w 314325"/>
              <a:gd name="connsiteY6" fmla="*/ 357187 h 738187"/>
              <a:gd name="connsiteX7" fmla="*/ 214312 w 314325"/>
              <a:gd name="connsiteY7" fmla="*/ 171450 h 738187"/>
              <a:gd name="connsiteX8" fmla="*/ 104775 w 314325"/>
              <a:gd name="connsiteY8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325" h="738187">
                <a:moveTo>
                  <a:pt x="104775" y="0"/>
                </a:moveTo>
                <a:lnTo>
                  <a:pt x="71437" y="185737"/>
                </a:lnTo>
                <a:lnTo>
                  <a:pt x="0" y="385762"/>
                </a:lnTo>
                <a:lnTo>
                  <a:pt x="80962" y="552450"/>
                </a:lnTo>
                <a:lnTo>
                  <a:pt x="157162" y="738187"/>
                </a:lnTo>
                <a:lnTo>
                  <a:pt x="247650" y="561975"/>
                </a:lnTo>
                <a:lnTo>
                  <a:pt x="314325" y="357187"/>
                </a:lnTo>
                <a:lnTo>
                  <a:pt x="214312" y="171450"/>
                </a:lnTo>
                <a:lnTo>
                  <a:pt x="104775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Trilateration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uncertainty grows as the</a:t>
            </a:r>
            <a:br>
              <a:rPr lang="en-US" dirty="0" smtClean="0"/>
            </a:br>
            <a:r>
              <a:rPr lang="en-US" dirty="0" smtClean="0"/>
              <a:t>robot moves farther</a:t>
            </a:r>
            <a:br>
              <a:rPr lang="en-US" dirty="0" smtClean="0"/>
            </a:br>
            <a:r>
              <a:rPr lang="en-US" dirty="0" smtClean="0"/>
              <a:t>away from the landmarks</a:t>
            </a:r>
          </a:p>
          <a:p>
            <a:pPr lvl="1"/>
            <a:r>
              <a:rPr lang="en-US" dirty="0" smtClean="0"/>
              <a:t>but not as dramatically</a:t>
            </a:r>
            <a:br>
              <a:rPr lang="en-US" dirty="0" smtClean="0"/>
            </a:br>
            <a:r>
              <a:rPr lang="en-US" dirty="0" smtClean="0"/>
              <a:t>as the previously slide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400800" y="2514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43400" y="457200"/>
            <a:ext cx="4267200" cy="426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38600" y="1905000"/>
            <a:ext cx="4876800" cy="48768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00800" y="4267200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495800" y="609600"/>
            <a:ext cx="3962400" cy="396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191000" y="304800"/>
            <a:ext cx="4572000" cy="457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191000" y="2057400"/>
            <a:ext cx="4572000" cy="4572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343400" y="2209800"/>
            <a:ext cx="4267200" cy="42672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many cases it might be nice to know how the uncertainty changes as a function of the robot position</a:t>
            </a:r>
          </a:p>
          <a:p>
            <a:pPr lvl="1"/>
            <a:r>
              <a:rPr lang="en-US" dirty="0" smtClean="0"/>
              <a:t>i.e., how much variation is there in the estimated position for some amount of variation in the distance measurements</a:t>
            </a:r>
          </a:p>
          <a:p>
            <a:pPr lvl="2"/>
            <a:r>
              <a:rPr lang="en-US" dirty="0" smtClean="0"/>
              <a:t>called the geometric dilution of precision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where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the variation in the estimated pose (in this case, position) and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is the variation in the sensor readings (in this case, distance)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33800" y="3232150"/>
          <a:ext cx="1676400" cy="787400"/>
        </p:xfrm>
        <a:graphic>
          <a:graphicData uri="http://schemas.openxmlformats.org/presentationml/2006/ole">
            <p:oleObj spid="_x0000_s1026" name="Equation" r:id="rId3" imgW="8380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take the limit as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S→0</a:t>
            </a:r>
            <a:r>
              <a:rPr lang="en-US" dirty="0" smtClean="0"/>
              <a:t> then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GDOP</a:t>
            </a:r>
            <a:r>
              <a:rPr lang="en-US" dirty="0" smtClean="0"/>
              <a:t> is equal to the </a:t>
            </a:r>
            <a:r>
              <a:rPr lang="en-US" dirty="0" err="1" smtClean="0"/>
              <a:t>Jacobian</a:t>
            </a:r>
            <a:r>
              <a:rPr lang="en-US" dirty="0" smtClean="0"/>
              <a:t> of the measurement equation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654300" y="1905000"/>
          <a:ext cx="3835400" cy="4114800"/>
        </p:xfrm>
        <a:graphic>
          <a:graphicData uri="http://schemas.openxmlformats.org/presentationml/2006/ole">
            <p:oleObj spid="_x0000_s4098" name="Equation" r:id="rId3" imgW="1917360" imgH="2057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6096000"/>
            <a:ext cx="2455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*different than textbook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895600"/>
            <a:ext cx="193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*positive root only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Geometric Dilution of Precision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</a:t>
            </a:r>
            <a:r>
              <a:rPr lang="en-US" dirty="0" err="1" smtClean="0"/>
              <a:t>Jacobian</a:t>
            </a:r>
            <a:r>
              <a:rPr lang="en-US" dirty="0" smtClean="0"/>
              <a:t> is a square matrix, then we can examine its determinant</a:t>
            </a:r>
          </a:p>
          <a:p>
            <a:pPr lvl="1"/>
            <a:r>
              <a:rPr lang="en-US" dirty="0" smtClean="0"/>
              <a:t>the absolute value of the determinant tells you something about how much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will change</a:t>
            </a:r>
          </a:p>
          <a:p>
            <a:pPr lvl="2"/>
            <a:r>
              <a:rPr lang="en-US" dirty="0" smtClean="0"/>
              <a:t>the textbook calls the absolute value of the determinant the magnitude of J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4013</TotalTime>
  <Words>670</Words>
  <Application>Microsoft Office PowerPoint</Application>
  <PresentationFormat>On-screen Show (4:3)</PresentationFormat>
  <Paragraphs>139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Origin</vt:lpstr>
      <vt:lpstr>Microsoft Equation 3.0</vt:lpstr>
      <vt:lpstr>Day 29</vt:lpstr>
      <vt:lpstr>Trilateration</vt:lpstr>
      <vt:lpstr>Trilateration</vt:lpstr>
      <vt:lpstr>Trilateration</vt:lpstr>
      <vt:lpstr>Trilateration</vt:lpstr>
      <vt:lpstr>Trilateration</vt:lpstr>
      <vt:lpstr>Geometric Dilution of Precision</vt:lpstr>
      <vt:lpstr>Geometric Dilution of Precision</vt:lpstr>
      <vt:lpstr>Geometric Dilution of Precision</vt:lpstr>
      <vt:lpstr>Geometric Dilution of Precision</vt:lpstr>
      <vt:lpstr>Geometric Dilution of Precision</vt:lpstr>
      <vt:lpstr>Geometric Dilution of Precision</vt:lpstr>
      <vt:lpstr>Geometric Dilution of Precision</vt:lpstr>
      <vt:lpstr>Slide 14</vt:lpstr>
      <vt:lpstr>Registration Error</vt:lpstr>
      <vt:lpstr>Registration Error</vt:lpstr>
      <vt:lpstr>Registration Error</vt:lpstr>
      <vt:lpstr>Registration Error</vt:lpstr>
      <vt:lpstr>Analysis of TRE</vt:lpstr>
      <vt:lpstr>Anisotropic FLE</vt:lpstr>
      <vt:lpstr>Anisotropic FLE</vt:lpstr>
      <vt:lpstr>Why the Peak in TRE?</vt:lpstr>
      <vt:lpstr>Why the Peak in TRE?</vt:lpstr>
      <vt:lpstr>Observed TRE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70</cp:revision>
  <dcterms:created xsi:type="dcterms:W3CDTF">2011-01-07T01:27:12Z</dcterms:created>
  <dcterms:modified xsi:type="dcterms:W3CDTF">2011-03-23T00:49:09Z</dcterms:modified>
</cp:coreProperties>
</file>